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1"/>
  </p:sldMasterIdLst>
  <p:sldIdLst>
    <p:sldId id="256" r:id="rId2"/>
    <p:sldId id="257" r:id="rId3"/>
    <p:sldId id="258" r:id="rId4"/>
    <p:sldId id="287" r:id="rId5"/>
    <p:sldId id="265" r:id="rId6"/>
    <p:sldId id="288" r:id="rId7"/>
    <p:sldId id="266" r:id="rId8"/>
    <p:sldId id="268" r:id="rId9"/>
    <p:sldId id="269" r:id="rId10"/>
    <p:sldId id="270" r:id="rId11"/>
    <p:sldId id="273" r:id="rId12"/>
    <p:sldId id="289" r:id="rId13"/>
    <p:sldId id="284" r:id="rId14"/>
    <p:sldId id="275" r:id="rId15"/>
    <p:sldId id="280" r:id="rId16"/>
    <p:sldId id="283" r:id="rId17"/>
    <p:sldId id="281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75D8FB"/>
    <a:srgbClr val="FF00FF"/>
    <a:srgbClr val="D987C2"/>
    <a:srgbClr val="DFD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87" autoAdjust="0"/>
  </p:normalViewPr>
  <p:slideViewPr>
    <p:cSldViewPr snapToGrid="0">
      <p:cViewPr varScale="1">
        <p:scale>
          <a:sx n="102" d="100"/>
          <a:sy n="102" d="100"/>
        </p:scale>
        <p:origin x="9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22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27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3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3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1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1588935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68EEE-C5AD-47E3-AECE-8974A781B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1764" y="223935"/>
            <a:ext cx="4156127" cy="288246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Groupe scolaire:</a:t>
            </a:r>
            <a:b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</a:br>
            <a: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Collège-Lycée Sainte-Anne</a:t>
            </a:r>
            <a:b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</a:br>
            <a: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Saint-Louis  </a:t>
            </a:r>
            <a:br>
              <a:rPr 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</a:br>
            <a:endParaRPr lang="fr-FR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1" name="Image 120">
            <a:extLst>
              <a:ext uri="{FF2B5EF4-FFF2-40B4-BE49-F238E27FC236}">
                <a16:creationId xmlns:a16="http://schemas.microsoft.com/office/drawing/2014/main" id="{471D0BD0-1D3B-474E-A0BD-DD7A159B4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0" b="5"/>
          <a:stretch/>
        </p:blipFill>
        <p:spPr>
          <a:xfrm rot="784334">
            <a:off x="8263064" y="747862"/>
            <a:ext cx="2695468" cy="2175638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47B39258-94C0-4EBD-A8DE-39916799E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3" r="10009" b="-1"/>
          <a:stretch/>
        </p:blipFill>
        <p:spPr>
          <a:xfrm rot="20772281">
            <a:off x="2835914" y="3780791"/>
            <a:ext cx="2693669" cy="2143755"/>
          </a:xfrm>
          <a:prstGeom prst="rect">
            <a:avLst/>
          </a:prstGeom>
        </p:spPr>
      </p:pic>
      <p:sp>
        <p:nvSpPr>
          <p:cNvPr id="85" name="Sous-titre 84">
            <a:extLst>
              <a:ext uri="{FF2B5EF4-FFF2-40B4-BE49-F238E27FC236}">
                <a16:creationId xmlns:a16="http://schemas.microsoft.com/office/drawing/2014/main" id="{AEE98345-02F2-4590-844B-D53A7CE97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0577" y="4393798"/>
            <a:ext cx="4037012" cy="1126283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</a:rPr>
              <a:t>Réunion de présentation de la classe de sixième.</a:t>
            </a:r>
          </a:p>
        </p:txBody>
      </p:sp>
    </p:spTree>
    <p:extLst>
      <p:ext uri="{BB962C8B-B14F-4D97-AF65-F5344CB8AC3E}">
        <p14:creationId xmlns:p14="http://schemas.microsoft.com/office/powerpoint/2010/main" val="38535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F2129DC-F040-4020-948D-DE85317B5F77}"/>
              </a:ext>
            </a:extLst>
          </p:cNvPr>
          <p:cNvSpPr txBox="1"/>
          <p:nvPr/>
        </p:nvSpPr>
        <p:spPr>
          <a:xfrm>
            <a:off x="2355504" y="864223"/>
            <a:ext cx="331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Jeux sportifs l’après-midi…</a:t>
            </a:r>
          </a:p>
        </p:txBody>
      </p:sp>
      <p:pic>
        <p:nvPicPr>
          <p:cNvPr id="5" name="Image 6" descr="Une image contenant personne, terrain, extérieur, gens&#10;&#10;Description générée avec un niveau de confiance très élevé">
            <a:extLst>
              <a:ext uri="{FF2B5EF4-FFF2-40B4-BE49-F238E27FC236}">
                <a16:creationId xmlns:a16="http://schemas.microsoft.com/office/drawing/2014/main" id="{32FDB0B9-5B16-4AB6-BB07-F55D326F2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466" y="1416420"/>
            <a:ext cx="3835879" cy="25165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56B9D9-C9D9-49BB-BEDF-57B7ECDE55E7}"/>
              </a:ext>
            </a:extLst>
          </p:cNvPr>
          <p:cNvSpPr txBox="1"/>
          <p:nvPr/>
        </p:nvSpPr>
        <p:spPr>
          <a:xfrm>
            <a:off x="7600426" y="4545263"/>
            <a:ext cx="352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Cohésion, partage, confiance…</a:t>
            </a:r>
          </a:p>
        </p:txBody>
      </p:sp>
      <p:pic>
        <p:nvPicPr>
          <p:cNvPr id="7" name="Image 6" descr="Une image contenant extérieur, terrain, ciel, plage&#10;&#10;Description générée automatiquement">
            <a:extLst>
              <a:ext uri="{FF2B5EF4-FFF2-40B4-BE49-F238E27FC236}">
                <a16:creationId xmlns:a16="http://schemas.microsoft.com/office/drawing/2014/main" id="{3435A4B6-48AA-4C92-BA38-AAF7EFAF7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29" y="1640792"/>
            <a:ext cx="3287341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CD20D0-B2F9-4649-937F-0D002090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726" y="227295"/>
            <a:ext cx="8911687" cy="793629"/>
          </a:xfrm>
        </p:spPr>
        <p:txBody>
          <a:bodyPr/>
          <a:lstStyle/>
          <a:p>
            <a:r>
              <a:rPr lang="fr-FR">
                <a:solidFill>
                  <a:srgbClr val="C00000"/>
                </a:solidFill>
                <a:latin typeface="Comic Sans MS"/>
              </a:rPr>
              <a:t>Les cours peuvent alors commencer</a:t>
            </a:r>
            <a:r>
              <a:rPr lang="fr-FR">
                <a:solidFill>
                  <a:srgbClr val="C00000"/>
                </a:solidFill>
              </a:rPr>
              <a:t>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63165B-F12E-40F8-91E0-5DF6EB406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68" y="1256266"/>
            <a:ext cx="7344000" cy="37452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4C562A-6AEB-4C2C-8D50-8A4B71C6ADE0}"/>
              </a:ext>
            </a:extLst>
          </p:cNvPr>
          <p:cNvSpPr txBox="1"/>
          <p:nvPr/>
        </p:nvSpPr>
        <p:spPr>
          <a:xfrm>
            <a:off x="4000500" y="5577348"/>
            <a:ext cx="7793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omic Sans MS" panose="030F0702030302020204" pitchFamily="66" charset="0"/>
              </a:rPr>
              <a:t>Avec de nouvelles matières : </a:t>
            </a:r>
            <a:r>
              <a:rPr lang="fr-FR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Technologie, Sciences et Vie de la terre, Arts-plastiques</a:t>
            </a:r>
            <a:r>
              <a:rPr lang="fr-FR" sz="14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Image 7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45193146-3B8E-4110-8F5F-3C99CFAB0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75" y="2255136"/>
            <a:ext cx="3702285" cy="208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669210A-32DE-4ED0-870A-51E41FFF309F}"/>
              </a:ext>
            </a:extLst>
          </p:cNvPr>
          <p:cNvSpPr txBox="1"/>
          <p:nvPr/>
        </p:nvSpPr>
        <p:spPr>
          <a:xfrm>
            <a:off x="8405091" y="1551427"/>
            <a:ext cx="3388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latin typeface="Comic Sans MS" panose="030F0702030302020204" pitchFamily="66" charset="0"/>
              </a:rPr>
              <a:t>Conception d’un robot en technologie</a:t>
            </a:r>
          </a:p>
        </p:txBody>
      </p:sp>
    </p:spTree>
    <p:extLst>
      <p:ext uri="{BB962C8B-B14F-4D97-AF65-F5344CB8AC3E}">
        <p14:creationId xmlns:p14="http://schemas.microsoft.com/office/powerpoint/2010/main" val="359966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154E66-28EB-4A99-8CCA-4EB46D3F8AD5}"/>
              </a:ext>
            </a:extLst>
          </p:cNvPr>
          <p:cNvSpPr txBox="1"/>
          <p:nvPr/>
        </p:nvSpPr>
        <p:spPr>
          <a:xfrm>
            <a:off x="5555045" y="667515"/>
            <a:ext cx="6346540" cy="70090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2 classes sans options : </a:t>
            </a:r>
            <a:r>
              <a:rPr lang="en-US" b="1" dirty="0">
                <a:solidFill>
                  <a:srgbClr val="0070C0"/>
                </a:solidFill>
                <a:latin typeface="Comic Sans MS"/>
              </a:rPr>
              <a:t>6ème </a:t>
            </a:r>
            <a:r>
              <a:rPr lang="en-US" b="1" dirty="0" err="1">
                <a:solidFill>
                  <a:srgbClr val="0070C0"/>
                </a:solidFill>
                <a:latin typeface="Comic Sans MS"/>
              </a:rPr>
              <a:t>bleue</a:t>
            </a:r>
            <a:r>
              <a:rPr lang="en-US" b="1" dirty="0">
                <a:solidFill>
                  <a:srgbClr val="0070C0"/>
                </a:solidFill>
                <a:latin typeface="Comic Sans MS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et </a:t>
            </a:r>
            <a:r>
              <a:rPr lang="en-US" b="1" dirty="0">
                <a:solidFill>
                  <a:srgbClr val="FF3300"/>
                </a:solidFill>
                <a:latin typeface="Comic Sans MS"/>
              </a:rPr>
              <a:t>6ème orange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Certaines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classes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ont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des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parcours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particuliers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 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	La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section Chant choral (la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Maîtrise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de Ste-Anne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d'Auray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) : </a:t>
            </a:r>
            <a:r>
              <a:rPr lang="en-US" b="1" dirty="0">
                <a:solidFill>
                  <a:srgbClr val="7030A0"/>
                </a:solidFill>
                <a:latin typeface="Comic Sans MS"/>
              </a:rPr>
              <a:t>6ème mauve</a:t>
            </a:r>
            <a:endParaRPr lang="en-US" sz="1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La section Langue et Culture Bretonne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:</a:t>
            </a:r>
            <a:r>
              <a:rPr lang="en-US" sz="1600" b="1" dirty="0">
                <a:solidFill>
                  <a:srgbClr val="00B050"/>
                </a:solidFill>
                <a:latin typeface="Comic Sans MS"/>
              </a:rPr>
              <a:t>6ème </a:t>
            </a:r>
            <a:r>
              <a:rPr lang="en-US" sz="1600" b="1" dirty="0" err="1">
                <a:solidFill>
                  <a:srgbClr val="00B050"/>
                </a:solidFill>
                <a:latin typeface="Comic Sans MS"/>
              </a:rPr>
              <a:t>verte</a:t>
            </a:r>
            <a:endParaRPr lang="en-US" sz="1600" b="1" dirty="0">
              <a:solidFill>
                <a:srgbClr val="00B050"/>
              </a:solidFill>
              <a:latin typeface="Comic Sans MS"/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Classe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bilangue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anglais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–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allemand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) :</a:t>
            </a:r>
            <a:r>
              <a:rPr lang="en-US" b="1" dirty="0">
                <a:solidFill>
                  <a:srgbClr val="FFC000"/>
                </a:solidFill>
                <a:latin typeface="Comic Sans MS"/>
              </a:rPr>
              <a:t>6ème jaune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Classe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6ème SEGPA : </a:t>
            </a:r>
            <a:r>
              <a:rPr lang="en-US" b="1" dirty="0">
                <a:solidFill>
                  <a:srgbClr val="75D8FB"/>
                </a:solidFill>
                <a:latin typeface="Comic Sans MS"/>
              </a:rPr>
              <a:t>6ème Turquoise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Classe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5ème SEGPA: </a:t>
            </a:r>
            <a:r>
              <a:rPr lang="en-US" b="1" dirty="0">
                <a:solidFill>
                  <a:srgbClr val="75D8FB"/>
                </a:solidFill>
                <a:latin typeface="Comic Sans MS"/>
              </a:rPr>
              <a:t>5ème Turquoise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</p:txBody>
      </p:sp>
      <p:pic>
        <p:nvPicPr>
          <p:cNvPr id="5" name="Image 4" descr="Une image contenant personne, intérieur, groupe, gens&#10;&#10;Description générée automatiquement">
            <a:extLst>
              <a:ext uri="{FF2B5EF4-FFF2-40B4-BE49-F238E27FC236}">
                <a16:creationId xmlns:a16="http://schemas.microsoft.com/office/drawing/2014/main" id="{2743D81A-DFE9-46A1-8754-36B2769F6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74" y="2511689"/>
            <a:ext cx="4782525" cy="226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4A29CA-0E4B-4C36-9A8A-21189E056B6D}"/>
              </a:ext>
            </a:extLst>
          </p:cNvPr>
          <p:cNvSpPr txBox="1"/>
          <p:nvPr/>
        </p:nvSpPr>
        <p:spPr>
          <a:xfrm>
            <a:off x="1560769" y="5017850"/>
            <a:ext cx="3913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Comic Sans MS" panose="030F0702030302020204" pitchFamily="66" charset="0"/>
              </a:rPr>
              <a:t>Chœurs de maitrise collège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5E95E3-8558-44D1-872C-27A8A9EB40E4}"/>
              </a:ext>
            </a:extLst>
          </p:cNvPr>
          <p:cNvSpPr txBox="1"/>
          <p:nvPr/>
        </p:nvSpPr>
        <p:spPr>
          <a:xfrm>
            <a:off x="1202473" y="328961"/>
            <a:ext cx="42114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En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2022-2023 :  </a:t>
            </a:r>
            <a:r>
              <a:rPr 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6 classes de </a:t>
            </a:r>
            <a:r>
              <a:rPr lang="en-US" sz="16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sixième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839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34940E5-B273-4F85-A482-6ADBC1C89845}"/>
              </a:ext>
            </a:extLst>
          </p:cNvPr>
          <p:cNvSpPr txBox="1"/>
          <p:nvPr/>
        </p:nvSpPr>
        <p:spPr>
          <a:xfrm>
            <a:off x="5654468" y="563452"/>
            <a:ext cx="6096000" cy="55440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Chaque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classe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propre salle avec un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casier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par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élève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Toutes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les classes se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trouvent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au premier étage à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côté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de la salle des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professeurs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Cour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commune aux 6èmes et 5èmes.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Accompagnement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personnalisé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mathématiques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et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français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Catéchèse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optionnelle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Culture religieuse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obligatoire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age 3" descr="Une image contenant intérieur, encombré&#10;&#10;Description générée automatiquement">
            <a:extLst>
              <a:ext uri="{FF2B5EF4-FFF2-40B4-BE49-F238E27FC236}">
                <a16:creationId xmlns:a16="http://schemas.microsoft.com/office/drawing/2014/main" id="{5C59C0B3-2C1F-432C-A549-430389A0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" b="4"/>
          <a:stretch/>
        </p:blipFill>
        <p:spPr>
          <a:xfrm rot="5400000">
            <a:off x="2676041" y="462247"/>
            <a:ext cx="2869050" cy="2340000"/>
          </a:xfrm>
          <a:prstGeom prst="rect">
            <a:avLst/>
          </a:prstGeom>
        </p:spPr>
      </p:pic>
      <p:pic>
        <p:nvPicPr>
          <p:cNvPr id="5" name="Image 4" descr="Une image contenant extérieur, ciel, route, gens&#10;&#10;Description générée automatiquement">
            <a:extLst>
              <a:ext uri="{FF2B5EF4-FFF2-40B4-BE49-F238E27FC236}">
                <a16:creationId xmlns:a16="http://schemas.microsoft.com/office/drawing/2014/main" id="{DE17F76B-088D-4590-897F-49FC65C2C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3" r="30816" b="1"/>
          <a:stretch/>
        </p:blipFill>
        <p:spPr>
          <a:xfrm>
            <a:off x="1385475" y="3315865"/>
            <a:ext cx="2725091" cy="34289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F4B1AF-33FB-4F1C-8838-7FB7E217F79A}"/>
              </a:ext>
            </a:extLst>
          </p:cNvPr>
          <p:cNvSpPr txBox="1"/>
          <p:nvPr/>
        </p:nvSpPr>
        <p:spPr>
          <a:xfrm>
            <a:off x="334594" y="1632247"/>
            <a:ext cx="245755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latin typeface="Comic Sans MS"/>
              </a:rPr>
              <a:t>Une séance d’accompagnement personnalisé en mathématiques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8D8088-4E27-45C6-B19F-2DF8A89DDBAC}"/>
              </a:ext>
            </a:extLst>
          </p:cNvPr>
          <p:cNvSpPr txBox="1"/>
          <p:nvPr/>
        </p:nvSpPr>
        <p:spPr>
          <a:xfrm>
            <a:off x="4152079" y="5987581"/>
            <a:ext cx="89536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latin typeface="Comic Sans MS"/>
              </a:rPr>
              <a:t>Cours 6/5</a:t>
            </a:r>
            <a:endParaRPr lang="fr-FR" sz="12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8F70104-9CF2-4635-B548-E66949F8248E}"/>
              </a:ext>
            </a:extLst>
          </p:cNvPr>
          <p:cNvSpPr txBox="1"/>
          <p:nvPr/>
        </p:nvSpPr>
        <p:spPr>
          <a:xfrm>
            <a:off x="5637402" y="297809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D1D725F-483D-4BBB-80E1-1FF5136B716B}"/>
              </a:ext>
            </a:extLst>
          </p:cNvPr>
          <p:cNvSpPr txBox="1"/>
          <p:nvPr/>
        </p:nvSpPr>
        <p:spPr>
          <a:xfrm>
            <a:off x="2578129" y="293789"/>
            <a:ext cx="6842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C00000"/>
                </a:solidFill>
                <a:latin typeface="Comic Sans MS" panose="030F0702030302020204" pitchFamily="66" charset="0"/>
              </a:rPr>
              <a:t>Un IPAD par élève pour apprendre autrement, avec des livres numériques, et aussi 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13C958-F5B1-42FE-878E-6573390B5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52" y="1306672"/>
            <a:ext cx="85217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4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F2FD3-9998-4F21-9661-76CF197F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3" y="386315"/>
            <a:ext cx="4284272" cy="610636"/>
          </a:xfrm>
        </p:spPr>
        <p:txBody>
          <a:bodyPr>
            <a:noAutofit/>
          </a:bodyPr>
          <a:lstStyle/>
          <a:p>
            <a:pPr algn="ctr"/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Activités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10F3238B-E2B9-4B77-978E-60F2220818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554336"/>
              </p:ext>
            </p:extLst>
          </p:nvPr>
        </p:nvGraphicFramePr>
        <p:xfrm>
          <a:off x="8320950" y="486092"/>
          <a:ext cx="3926467" cy="6118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467">
                  <a:extLst>
                    <a:ext uri="{9D8B030D-6E8A-4147-A177-3AD203B41FA5}">
                      <a16:colId xmlns:a16="http://schemas.microsoft.com/office/drawing/2014/main" val="2956287569"/>
                    </a:ext>
                  </a:extLst>
                </a:gridCol>
              </a:tblGrid>
              <a:tr h="864486"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latin typeface="Comic Sans MS" panose="030F0702030302020204" pitchFamily="66" charset="0"/>
                        </a:rPr>
                        <a:t>Sur le temps de midi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409087"/>
                  </a:ext>
                </a:extLst>
              </a:tr>
              <a:tr h="864486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Comic Sans MS" panose="030F0702030302020204" pitchFamily="66" charset="0"/>
                        </a:rPr>
                        <a:t>Théâtre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encadré par deux enseignants</a:t>
                      </a:r>
                    </a:p>
                    <a:p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128840"/>
                  </a:ext>
                </a:extLst>
              </a:tr>
              <a:tr h="864486">
                <a:tc>
                  <a:txBody>
                    <a:bodyPr/>
                    <a:lstStyle/>
                    <a:p>
                      <a:r>
                        <a:rPr lang="fr-FR" b="1">
                          <a:latin typeface="Comic Sans MS" panose="030F0702030302020204" pitchFamily="66" charset="0"/>
                        </a:rPr>
                        <a:t>Chorale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528145"/>
                  </a:ext>
                </a:extLst>
              </a:tr>
              <a:tr h="86448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 b="1">
                          <a:latin typeface="Comic Sans MS" panose="030F0702030302020204" pitchFamily="66" charset="0"/>
                        </a:rPr>
                        <a:t>Club jeux d’échecs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>
                        <a:latin typeface="Comic Sans MS" panose="030F0702030302020204" pitchFamily="66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fr-FR" b="1">
                          <a:latin typeface="Comic Sans MS" panose="030F0702030302020204" pitchFamily="66" charset="0"/>
                        </a:rPr>
                        <a:t>Atelier jeux de société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857165"/>
                  </a:ext>
                </a:extLst>
              </a:tr>
              <a:tr h="1728972">
                <a:tc>
                  <a:txBody>
                    <a:bodyPr/>
                    <a:lstStyle/>
                    <a:p>
                      <a:r>
                        <a:rPr lang="fr-FR" b="1" u="sng" dirty="0">
                          <a:latin typeface="Comic Sans MS" panose="030F0702030302020204" pitchFamily="66" charset="0"/>
                        </a:rPr>
                        <a:t>Association sportive:</a:t>
                      </a:r>
                    </a:p>
                    <a:p>
                      <a:endParaRPr lang="fr-FR" dirty="0"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Cross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Gym rythmique et sportive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Badminton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Sports collectifs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Athlétisme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Tennis de 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851657"/>
                  </a:ext>
                </a:extLst>
              </a:tr>
            </a:tbl>
          </a:graphicData>
        </a:graphic>
      </p:graphicFrame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2D7D4C-8A7E-49B0-8B5B-2A552C16D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8173" y="1930400"/>
            <a:ext cx="6509437" cy="2684628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Une scène de théâtre…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4E0B77-85E7-4AB7-929C-A0460EA9B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13" y="2242972"/>
            <a:ext cx="6307251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4AFC9E-3A2C-4B28-9EF5-6CD9FFA7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790" y="634337"/>
            <a:ext cx="5318879" cy="491760"/>
          </a:xfrm>
        </p:spPr>
        <p:txBody>
          <a:bodyPr>
            <a:noAutofit/>
          </a:bodyPr>
          <a:lstStyle/>
          <a:p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Interventions extérieures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6208A3-7FAA-4306-A88E-3B18ADD4E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012" y="471725"/>
            <a:ext cx="5181600" cy="5414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Intervention du PIJ (point information jeunesse) sur les réseaux sociaux.</a:t>
            </a:r>
          </a:p>
          <a:p>
            <a:pPr marL="0" indent="0">
              <a:buNone/>
            </a:pPr>
            <a:endParaRPr lang="fr-FR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Intervention de la société KEOLIS sur la sécurité des transports.</a:t>
            </a:r>
          </a:p>
          <a:p>
            <a:pPr marL="0" indent="0">
              <a:buNone/>
            </a:pPr>
            <a:endParaRPr lang="fr-FR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Forum S’TEAM sur l’estime de soi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2E60D4-D878-4D2E-BD40-43874C06A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4240" y="1598613"/>
            <a:ext cx="4650172" cy="3998882"/>
          </a:xfrm>
        </p:spPr>
        <p:txBody>
          <a:bodyPr/>
          <a:lstStyle/>
          <a:p>
            <a:r>
              <a:rPr lang="fr-FR">
                <a:solidFill>
                  <a:schemeClr val="tx1"/>
                </a:solidFill>
                <a:latin typeface="Comic Sans MS" panose="030F0702030302020204" pitchFamily="66" charset="0"/>
              </a:rPr>
              <a:t>Séance avec un intervenant lors du forum s’team</a:t>
            </a:r>
          </a:p>
        </p:txBody>
      </p:sp>
      <p:pic>
        <p:nvPicPr>
          <p:cNvPr id="6" name="Image 5" descr="Une image contenant intérieur, plafond, personne, mur&#10;&#10;Description générée automatiquement">
            <a:extLst>
              <a:ext uri="{FF2B5EF4-FFF2-40B4-BE49-F238E27FC236}">
                <a16:creationId xmlns:a16="http://schemas.microsoft.com/office/drawing/2014/main" id="{AF72340E-C179-4F38-9692-780FDC28D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11" y="2051885"/>
            <a:ext cx="456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1AF6ED-766D-49CB-BAF8-E5C22E52D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617" y="144774"/>
            <a:ext cx="2167082" cy="710168"/>
          </a:xfrm>
        </p:spPr>
        <p:txBody>
          <a:bodyPr>
            <a:normAutofit fontScale="90000"/>
          </a:bodyPr>
          <a:lstStyle/>
          <a:p>
            <a:r>
              <a:rPr lang="fr-FR">
                <a:solidFill>
                  <a:srgbClr val="C00000"/>
                </a:solidFill>
                <a:latin typeface="Comic Sans MS" panose="030F0702030302020204" pitchFamily="66" charset="0"/>
              </a:rPr>
              <a:t>Projets</a:t>
            </a:r>
            <a:br>
              <a:rPr lang="fr-FR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fr-FR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 descr="Une image contenant fenêtre, personne, intérieur, assis&#10;&#10;Description générée avec un niveau de confiance très élevé">
            <a:extLst>
              <a:ext uri="{FF2B5EF4-FFF2-40B4-BE49-F238E27FC236}">
                <a16:creationId xmlns:a16="http://schemas.microsoft.com/office/drawing/2014/main" id="{F3461DE0-CFA3-419D-9AD5-BBF4B43CE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89" r="39316" b="23574"/>
          <a:stretch/>
        </p:blipFill>
        <p:spPr>
          <a:xfrm>
            <a:off x="6540184" y="564193"/>
            <a:ext cx="3058146" cy="2306233"/>
          </a:xfrm>
          <a:prstGeom prst="rect">
            <a:avLst/>
          </a:prstGeom>
        </p:spPr>
      </p:pic>
      <p:pic>
        <p:nvPicPr>
          <p:cNvPr id="4" name="Image 6" descr="Une image contenant personne, intérieur, groupe, gens&#10;&#10;Description générée avec un niveau de confiance très élevé">
            <a:extLst>
              <a:ext uri="{FF2B5EF4-FFF2-40B4-BE49-F238E27FC236}">
                <a16:creationId xmlns:a16="http://schemas.microsoft.com/office/drawing/2014/main" id="{7AC24C2F-5757-475B-8A14-DBF7ACBC5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26" y="982430"/>
            <a:ext cx="2743200" cy="2048933"/>
          </a:xfrm>
          <a:prstGeom prst="rect">
            <a:avLst/>
          </a:prstGeom>
        </p:spPr>
      </p:pic>
      <p:pic>
        <p:nvPicPr>
          <p:cNvPr id="8" name="Image 7" descr="Une image contenant texte, personne, table&#10;&#10;Description générée automatiquement">
            <a:extLst>
              <a:ext uri="{FF2B5EF4-FFF2-40B4-BE49-F238E27FC236}">
                <a16:creationId xmlns:a16="http://schemas.microsoft.com/office/drawing/2014/main" id="{1B539C33-39DA-4180-95CB-AFDB5F087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75" y="3588963"/>
            <a:ext cx="3123742" cy="196250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E823C31-0AD2-486B-A8C3-20F759CFF5CF}"/>
              </a:ext>
            </a:extLst>
          </p:cNvPr>
          <p:cNvSpPr txBox="1"/>
          <p:nvPr/>
        </p:nvSpPr>
        <p:spPr>
          <a:xfrm>
            <a:off x="5292695" y="4339384"/>
            <a:ext cx="160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Ecriture d’un conte en Français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5067DF-01CC-441A-8570-BD587871FBC0}"/>
              </a:ext>
            </a:extLst>
          </p:cNvPr>
          <p:cNvSpPr txBox="1"/>
          <p:nvPr/>
        </p:nvSpPr>
        <p:spPr>
          <a:xfrm>
            <a:off x="1396514" y="1269394"/>
            <a:ext cx="1794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Le théâtre en anglais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27BD53-9788-47F0-9FB3-E3C19F3FBDA4}"/>
              </a:ext>
            </a:extLst>
          </p:cNvPr>
          <p:cNvSpPr txBox="1"/>
          <p:nvPr/>
        </p:nvSpPr>
        <p:spPr>
          <a:xfrm>
            <a:off x="9784935" y="393277"/>
            <a:ext cx="240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Formation des délégués de classe.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E0E2DE-F803-42B2-94E0-27D095BA09BA}"/>
              </a:ext>
            </a:extLst>
          </p:cNvPr>
          <p:cNvSpPr txBox="1"/>
          <p:nvPr/>
        </p:nvSpPr>
        <p:spPr>
          <a:xfrm>
            <a:off x="8069257" y="3164681"/>
            <a:ext cx="36661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Et aussi :</a:t>
            </a:r>
          </a:p>
          <a:p>
            <a:endParaRPr lang="fr-FR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Des travaux collaboratifs avec les écoles du réseau</a:t>
            </a:r>
          </a:p>
          <a:p>
            <a:endParaRPr lang="fr-FR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Accueil des élèves de CM2 par les élèves de sixième dans l’enceinte de l’établissement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Un projet de correspondance entre une classe de sixième et une classe d’un collège aux Etats-Unis</a:t>
            </a:r>
          </a:p>
        </p:txBody>
      </p:sp>
    </p:spTree>
    <p:extLst>
      <p:ext uri="{BB962C8B-B14F-4D97-AF65-F5344CB8AC3E}">
        <p14:creationId xmlns:p14="http://schemas.microsoft.com/office/powerpoint/2010/main" val="11458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AEB28A-36EE-4E79-AA55-E474CB6D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825" y="337149"/>
            <a:ext cx="3440407" cy="466156"/>
          </a:xfrm>
        </p:spPr>
        <p:txBody>
          <a:bodyPr>
            <a:normAutofit fontScale="90000"/>
          </a:bodyPr>
          <a:lstStyle/>
          <a:p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Sorties</a:t>
            </a:r>
          </a:p>
        </p:txBody>
      </p:sp>
      <p:pic>
        <p:nvPicPr>
          <p:cNvPr id="4" name="Image 7" descr="Une image contenant personne, arbre, extérieur, gens&#10;&#10;Description générée avec un niveau de confiance très élevé">
            <a:extLst>
              <a:ext uri="{FF2B5EF4-FFF2-40B4-BE49-F238E27FC236}">
                <a16:creationId xmlns:a16="http://schemas.microsoft.com/office/drawing/2014/main" id="{8E8CD393-826E-440C-8D46-A152DC383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8" b="17209"/>
          <a:stretch/>
        </p:blipFill>
        <p:spPr>
          <a:xfrm>
            <a:off x="1921475" y="2250830"/>
            <a:ext cx="3665747" cy="2444040"/>
          </a:xfrm>
          <a:prstGeom prst="rect">
            <a:avLst/>
          </a:prstGeom>
        </p:spPr>
      </p:pic>
      <p:pic>
        <p:nvPicPr>
          <p:cNvPr id="5" name="Image 5" descr="Une image contenant route, extérieur, personne, ciel&#10;&#10;Description générée avec un niveau de confiance très élevé">
            <a:extLst>
              <a:ext uri="{FF2B5EF4-FFF2-40B4-BE49-F238E27FC236}">
                <a16:creationId xmlns:a16="http://schemas.microsoft.com/office/drawing/2014/main" id="{FD59C7CD-1DE0-40B3-901A-FE9E5459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779" y="337149"/>
            <a:ext cx="4180935" cy="3135701"/>
          </a:xfrm>
          <a:prstGeom prst="rect">
            <a:avLst/>
          </a:prstGeom>
        </p:spPr>
      </p:pic>
      <p:pic>
        <p:nvPicPr>
          <p:cNvPr id="6" name="Image 5" descr="Une image contenant ciel, extérieur, eau, embarcation&#10;&#10;Description générée avec un niveau de confiance très élevé">
            <a:extLst>
              <a:ext uri="{FF2B5EF4-FFF2-40B4-BE49-F238E27FC236}">
                <a16:creationId xmlns:a16="http://schemas.microsoft.com/office/drawing/2014/main" id="{3E0A262D-3BFC-4162-98B6-0D2A41688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927" y="3870765"/>
            <a:ext cx="3749614" cy="28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CE7220-BC3A-4530-9616-3993E2A9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53" y="280563"/>
            <a:ext cx="4064250" cy="646331"/>
          </a:xfrm>
        </p:spPr>
        <p:txBody>
          <a:bodyPr>
            <a:normAutofit/>
          </a:bodyPr>
          <a:lstStyle/>
          <a:p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Paroles d’élèves….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DC7A25E-AB5E-46FD-B3A6-53D0DBCCC5FD}"/>
              </a:ext>
            </a:extLst>
          </p:cNvPr>
          <p:cNvSpPr txBox="1"/>
          <p:nvPr/>
        </p:nvSpPr>
        <p:spPr>
          <a:xfrm rot="569600">
            <a:off x="2002077" y="1241077"/>
            <a:ext cx="368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FF00FF"/>
                </a:solidFill>
              </a:rPr>
              <a:t>Garance</a:t>
            </a:r>
            <a:r>
              <a:rPr lang="fr-FR" sz="1200"/>
              <a:t>: J’ai bien aimé le self et tout ce que l’on mange. Je me sens à l’aise dans ce établissement.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AD6DFA-A324-4C10-9511-A90B60853B7A}"/>
              </a:ext>
            </a:extLst>
          </p:cNvPr>
          <p:cNvSpPr txBox="1"/>
          <p:nvPr/>
        </p:nvSpPr>
        <p:spPr>
          <a:xfrm rot="20355686">
            <a:off x="7221197" y="4859858"/>
            <a:ext cx="412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FF00FF"/>
                </a:solidFill>
              </a:rPr>
              <a:t>Lyse</a:t>
            </a:r>
            <a:r>
              <a:rPr lang="fr-FR" sz="1200"/>
              <a:t>: ce qui me plaît dans le collège c’est le self car c’est de bonne qualité, les activités proposées et la bonne humeur de tout le monde.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4E4895F-B7E2-4B3C-9CF6-B9263FB586EC}"/>
              </a:ext>
            </a:extLst>
          </p:cNvPr>
          <p:cNvSpPr txBox="1"/>
          <p:nvPr/>
        </p:nvSpPr>
        <p:spPr>
          <a:xfrm rot="21331365">
            <a:off x="7217380" y="916783"/>
            <a:ext cx="409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00B0F0"/>
                </a:solidFill>
              </a:rPr>
              <a:t>Gauthier</a:t>
            </a:r>
            <a:r>
              <a:rPr lang="fr-FR" sz="1200"/>
              <a:t>: la journée d’intégration était super. J’ai adoré faire les mini-jeux sur la plage. J’ai trouvé plein de nouveaux copains.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74AB57-42CC-4C2C-8428-16602FE1FD72}"/>
              </a:ext>
            </a:extLst>
          </p:cNvPr>
          <p:cNvSpPr txBox="1"/>
          <p:nvPr/>
        </p:nvSpPr>
        <p:spPr>
          <a:xfrm rot="697808">
            <a:off x="1775082" y="5286501"/>
            <a:ext cx="4137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00B0F0"/>
                </a:solidFill>
              </a:rPr>
              <a:t>Romain</a:t>
            </a:r>
            <a:r>
              <a:rPr lang="fr-FR" sz="1200"/>
              <a:t>: ce qui me plaît dans le collège c’est la grande cours et les 3 tables de ping-pong. Et le midi nous pouvons faire des activités sportives.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C5EA20-C0E4-4B1A-89F3-AA2552F948F3}"/>
              </a:ext>
            </a:extLst>
          </p:cNvPr>
          <p:cNvSpPr txBox="1"/>
          <p:nvPr/>
        </p:nvSpPr>
        <p:spPr>
          <a:xfrm>
            <a:off x="3482942" y="3672845"/>
            <a:ext cx="446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FF00FF"/>
                </a:solidFill>
              </a:rPr>
              <a:t>Yaël </a:t>
            </a:r>
            <a:r>
              <a:rPr lang="fr-FR" sz="1200"/>
              <a:t>: J’ai adoré la semaine d’intégration. On a fait des mini-jeux , on a bien rigolé et en même temps j’ai rencontré des personnes incroyables.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0133AF-F079-4B8F-9696-C854BEA0A8D2}"/>
              </a:ext>
            </a:extLst>
          </p:cNvPr>
          <p:cNvSpPr txBox="1"/>
          <p:nvPr/>
        </p:nvSpPr>
        <p:spPr>
          <a:xfrm rot="555335">
            <a:off x="7536761" y="2542640"/>
            <a:ext cx="4090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FF00FF"/>
                </a:solidFill>
              </a:rPr>
              <a:t>Amalia </a:t>
            </a:r>
            <a:r>
              <a:rPr lang="fr-FR" sz="1200"/>
              <a:t>: le midi, à 12h55, je fais de l’AS ping-pong. C’est super.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CF487C-22C9-4748-8BD9-5C8B4A11EE46}"/>
              </a:ext>
            </a:extLst>
          </p:cNvPr>
          <p:cNvSpPr txBox="1"/>
          <p:nvPr/>
        </p:nvSpPr>
        <p:spPr>
          <a:xfrm>
            <a:off x="1961710" y="2542639"/>
            <a:ext cx="455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00B0F0"/>
                </a:solidFill>
              </a:rPr>
              <a:t>Yanis </a:t>
            </a:r>
            <a:r>
              <a:rPr lang="fr-FR" sz="1200"/>
              <a:t>: J’ai adoré la sortie à l’île aux Moines, j’ai pu m’intégrer facilement. On mange bien au self.</a:t>
            </a:r>
          </a:p>
        </p:txBody>
      </p:sp>
    </p:spTree>
    <p:extLst>
      <p:ext uri="{BB962C8B-B14F-4D97-AF65-F5344CB8AC3E}">
        <p14:creationId xmlns:p14="http://schemas.microsoft.com/office/powerpoint/2010/main" val="17102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0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2" name="Rectangle 41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8BAD3E-E9DB-4D8F-813B-FC0E98730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63" y="684326"/>
            <a:ext cx="3650279" cy="87313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Les </a:t>
            </a:r>
            <a:r>
              <a:rPr lang="en-US" sz="32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effectifs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66D6E3-153A-4AE8-B65A-D18B86A61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8853" y="2104908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 marL="0" fontAlgn="t">
              <a:buFont typeface="Wingdings 3" charset="2"/>
              <a:buChar char=""/>
            </a:pPr>
            <a:endParaRPr lang="en-US" b="0" i="0" u="none" strike="noStrike">
              <a:effectLst/>
            </a:endParaRPr>
          </a:p>
          <a:p>
            <a:pPr marL="0" fontAlgn="t"/>
            <a:endParaRPr lang="en-US" b="0" i="0" u="none" strike="noStrike">
              <a:effectLst/>
            </a:endParaRPr>
          </a:p>
          <a:p>
            <a:pPr marL="0" fontAlgn="t"/>
            <a:endParaRPr lang="en-US" b="0" i="0" u="none" strike="noStrike">
              <a:effectLst/>
            </a:endParaRPr>
          </a:p>
          <a:p>
            <a:pPr marL="0" fontAlgn="t"/>
            <a:endParaRPr lang="en-US" b="0" i="0" u="none" strike="noStrike">
              <a:effectLst/>
            </a:endParaRPr>
          </a:p>
          <a:p>
            <a:pPr marL="0" fontAlgn="t">
              <a:buFont typeface="Wingdings 3" charset="2"/>
              <a:buChar char=""/>
            </a:pPr>
            <a:endParaRPr lang="en-US" b="0" i="0" u="none" strike="noStrike">
              <a:effectLst/>
            </a:endParaRPr>
          </a:p>
        </p:txBody>
      </p:sp>
      <p:sp>
        <p:nvSpPr>
          <p:cNvPr id="5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9C133D8C-DE5B-4B9A-98AF-821DCA713D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662331"/>
              </p:ext>
            </p:extLst>
          </p:nvPr>
        </p:nvGraphicFramePr>
        <p:xfrm>
          <a:off x="4762244" y="2842905"/>
          <a:ext cx="7329105" cy="3396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2212">
                  <a:extLst>
                    <a:ext uri="{9D8B030D-6E8A-4147-A177-3AD203B41FA5}">
                      <a16:colId xmlns:a16="http://schemas.microsoft.com/office/drawing/2014/main" val="1101254936"/>
                    </a:ext>
                  </a:extLst>
                </a:gridCol>
                <a:gridCol w="2996893">
                  <a:extLst>
                    <a:ext uri="{9D8B030D-6E8A-4147-A177-3AD203B41FA5}">
                      <a16:colId xmlns:a16="http://schemas.microsoft.com/office/drawing/2014/main" val="1867272485"/>
                    </a:ext>
                  </a:extLst>
                </a:gridCol>
              </a:tblGrid>
              <a:tr h="1401621">
                <a:tc>
                  <a:txBody>
                    <a:bodyPr/>
                    <a:lstStyle/>
                    <a:p>
                      <a:r>
                        <a:rPr lang="fr-FR" sz="3200">
                          <a:latin typeface="Comic Sans MS" panose="030F0702030302020204" pitchFamily="66" charset="0"/>
                        </a:rPr>
                        <a:t>Le collège</a:t>
                      </a:r>
                    </a:p>
                    <a:p>
                      <a:endParaRPr lang="fr-FR" sz="2300">
                        <a:latin typeface="Comic Sans MS" panose="030F0702030302020204" pitchFamily="66" charset="0"/>
                      </a:endParaRPr>
                    </a:p>
                    <a:p>
                      <a:r>
                        <a:rPr lang="fr-FR" sz="2800" i="1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En sixième </a:t>
                      </a:r>
                    </a:p>
                  </a:txBody>
                  <a:tcPr marL="114672" marR="114672" marT="57336" marB="573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latin typeface="Comic Sans MS" panose="030F0702030302020204" pitchFamily="66" charset="0"/>
                        </a:rPr>
                        <a:t> 549 élèves</a:t>
                      </a:r>
                    </a:p>
                    <a:p>
                      <a:pPr algn="ctr"/>
                      <a:endParaRPr lang="fr-FR" sz="23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2400" i="1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159 élèves</a:t>
                      </a:r>
                    </a:p>
                  </a:txBody>
                  <a:tcPr marL="114672" marR="114672" marT="57336" marB="57336"/>
                </a:tc>
                <a:extLst>
                  <a:ext uri="{0D108BD9-81ED-4DB2-BD59-A6C34878D82A}">
                    <a16:rowId xmlns:a16="http://schemas.microsoft.com/office/drawing/2014/main" val="661603774"/>
                  </a:ext>
                </a:extLst>
              </a:tr>
              <a:tr h="828737">
                <a:tc>
                  <a:txBody>
                    <a:bodyPr/>
                    <a:lstStyle/>
                    <a:p>
                      <a:r>
                        <a:rPr lang="fr-FR" sz="2300">
                          <a:latin typeface="Comic Sans MS" panose="030F0702030302020204" pitchFamily="66" charset="0"/>
                        </a:rPr>
                        <a:t>Le lycée général et technologique</a:t>
                      </a:r>
                    </a:p>
                  </a:txBody>
                  <a:tcPr marL="114672" marR="114672" marT="57336" marB="573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 dirty="0">
                          <a:latin typeface="Comic Sans MS" panose="030F0702030302020204" pitchFamily="66" charset="0"/>
                        </a:rPr>
                        <a:t>643 élèves</a:t>
                      </a:r>
                    </a:p>
                  </a:txBody>
                  <a:tcPr marL="114672" marR="114672" marT="57336" marB="57336"/>
                </a:tc>
                <a:extLst>
                  <a:ext uri="{0D108BD9-81ED-4DB2-BD59-A6C34878D82A}">
                    <a16:rowId xmlns:a16="http://schemas.microsoft.com/office/drawing/2014/main" val="713992563"/>
                  </a:ext>
                </a:extLst>
              </a:tr>
              <a:tr h="828737">
                <a:tc>
                  <a:txBody>
                    <a:bodyPr/>
                    <a:lstStyle/>
                    <a:p>
                      <a:r>
                        <a:rPr lang="fr-FR" sz="2300" dirty="0">
                          <a:latin typeface="Comic Sans MS" panose="030F0702030302020204" pitchFamily="66" charset="0"/>
                        </a:rPr>
                        <a:t>Lycée professionnel Saint Louis à Auray</a:t>
                      </a:r>
                    </a:p>
                    <a:p>
                      <a:r>
                        <a:rPr lang="fr-FR" sz="2300" dirty="0">
                          <a:latin typeface="Comic Sans MS" panose="030F0702030302020204" pitchFamily="66" charset="0"/>
                        </a:rPr>
                        <a:t>Apprentis</a:t>
                      </a:r>
                    </a:p>
                  </a:txBody>
                  <a:tcPr marL="114672" marR="114672" marT="57336" marB="573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 dirty="0">
                          <a:latin typeface="Comic Sans MS" panose="030F0702030302020204" pitchFamily="66" charset="0"/>
                        </a:rPr>
                        <a:t>185 élèves</a:t>
                      </a:r>
                    </a:p>
                    <a:p>
                      <a:pPr algn="ctr"/>
                      <a:endParaRPr lang="fr-FR" sz="23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2300" dirty="0">
                          <a:latin typeface="Comic Sans MS" panose="030F0702030302020204" pitchFamily="66" charset="0"/>
                        </a:rPr>
                        <a:t>20 élèves</a:t>
                      </a:r>
                    </a:p>
                  </a:txBody>
                  <a:tcPr marL="114672" marR="114672" marT="57336" marB="57336"/>
                </a:tc>
                <a:extLst>
                  <a:ext uri="{0D108BD9-81ED-4DB2-BD59-A6C34878D82A}">
                    <a16:rowId xmlns:a16="http://schemas.microsoft.com/office/drawing/2014/main" val="1443064196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16ADB71-C982-45B7-A027-8F3F3827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48" y="2596843"/>
            <a:ext cx="3587608" cy="20839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520B6F-6E0C-4935-8BAE-02D5AFE6C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314" y="594218"/>
            <a:ext cx="2812024" cy="16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825134C-F035-4DD3-89A9-A6AE458B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688" y="270587"/>
            <a:ext cx="7434861" cy="722453"/>
          </a:xfrm>
        </p:spPr>
        <p:txBody>
          <a:bodyPr>
            <a:noAutofit/>
          </a:bodyPr>
          <a:lstStyle/>
          <a:p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Une équipe de direction à l’écoute 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D91994A9-E681-9650-BEB6-AAA7E3B34F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1094158"/>
              </p:ext>
            </p:extLst>
          </p:nvPr>
        </p:nvGraphicFramePr>
        <p:xfrm>
          <a:off x="3029306" y="1556431"/>
          <a:ext cx="7704622" cy="3913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219">
                  <a:extLst>
                    <a:ext uri="{9D8B030D-6E8A-4147-A177-3AD203B41FA5}">
                      <a16:colId xmlns:a16="http://schemas.microsoft.com/office/drawing/2014/main" val="2650987789"/>
                    </a:ext>
                  </a:extLst>
                </a:gridCol>
                <a:gridCol w="3278403">
                  <a:extLst>
                    <a:ext uri="{9D8B030D-6E8A-4147-A177-3AD203B41FA5}">
                      <a16:colId xmlns:a16="http://schemas.microsoft.com/office/drawing/2014/main" val="2608038718"/>
                    </a:ext>
                  </a:extLst>
                </a:gridCol>
              </a:tblGrid>
              <a:tr h="429677">
                <a:tc>
                  <a:txBody>
                    <a:bodyPr/>
                    <a:lstStyle/>
                    <a:p>
                      <a:r>
                        <a:rPr lang="fr-FR" dirty="0"/>
                        <a:t>Directrice du groupe scolaire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Mme LE CLOUEREC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786817"/>
                  </a:ext>
                </a:extLst>
              </a:tr>
              <a:tr h="435645">
                <a:tc>
                  <a:txBody>
                    <a:bodyPr/>
                    <a:lstStyle/>
                    <a:p>
                      <a:r>
                        <a:rPr lang="fr-FR" sz="1600" dirty="0"/>
                        <a:t>Directrice adjointe du collège –lycée 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Mme BURGUIN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219798"/>
                  </a:ext>
                </a:extLst>
              </a:tr>
              <a:tr h="435645">
                <a:tc>
                  <a:txBody>
                    <a:bodyPr/>
                    <a:lstStyle/>
                    <a:p>
                      <a:r>
                        <a:rPr lang="fr-FR" sz="1600" dirty="0"/>
                        <a:t>Directrice adjointe du lycée professionnel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Mme EONO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507809"/>
                  </a:ext>
                </a:extLst>
              </a:tr>
              <a:tr h="859355">
                <a:tc>
                  <a:txBody>
                    <a:bodyPr/>
                    <a:lstStyle/>
                    <a:p>
                      <a:r>
                        <a:rPr lang="fr-FR" sz="1600" dirty="0"/>
                        <a:t>Responsables de niveaux pour le collège</a:t>
                      </a:r>
                    </a:p>
                    <a:p>
                      <a:endParaRPr lang="fr-FR" sz="1600" dirty="0"/>
                    </a:p>
                    <a:p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Mr BAUD en 3</a:t>
                      </a:r>
                      <a:r>
                        <a:rPr lang="fr-FR" sz="1400" baseline="30000" dirty="0"/>
                        <a:t>ème</a:t>
                      </a:r>
                      <a:endParaRPr lang="fr-FR" sz="1400" dirty="0"/>
                    </a:p>
                    <a:p>
                      <a:r>
                        <a:rPr lang="fr-FR" sz="1400" dirty="0"/>
                        <a:t>Mr PUBERT en 5</a:t>
                      </a:r>
                      <a:r>
                        <a:rPr lang="fr-FR" sz="1400" baseline="30000" dirty="0"/>
                        <a:t>ème</a:t>
                      </a:r>
                      <a:r>
                        <a:rPr lang="fr-FR" sz="1400" dirty="0"/>
                        <a:t> et 4</a:t>
                      </a:r>
                      <a:r>
                        <a:rPr lang="fr-FR" sz="1400" baseline="30000" dirty="0"/>
                        <a:t>ème</a:t>
                      </a:r>
                      <a:endParaRPr lang="fr-FR" sz="1400" dirty="0"/>
                    </a:p>
                    <a:p>
                      <a:r>
                        <a:rPr lang="fr-FR" sz="1400" dirty="0"/>
                        <a:t>Mme FEVRIER en 6</a:t>
                      </a:r>
                      <a:r>
                        <a:rPr lang="fr-FR" sz="1400" baseline="30000" dirty="0"/>
                        <a:t>ème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70110"/>
                  </a:ext>
                </a:extLst>
              </a:tr>
              <a:tr h="859355">
                <a:tc>
                  <a:txBody>
                    <a:bodyPr/>
                    <a:lstStyle/>
                    <a:p>
                      <a:r>
                        <a:rPr lang="fr-FR" sz="1600" dirty="0"/>
                        <a:t>Professeur référent pour la 6</a:t>
                      </a:r>
                      <a:r>
                        <a:rPr lang="fr-FR" sz="1600" baseline="30000" dirty="0"/>
                        <a:t>ème</a:t>
                      </a:r>
                      <a:r>
                        <a:rPr lang="fr-FR" sz="1600" dirty="0"/>
                        <a:t> SEGPA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Professeur référent pour la 5</a:t>
                      </a:r>
                      <a:r>
                        <a:rPr lang="fr-FR" sz="1600" baseline="30000" dirty="0"/>
                        <a:t>ème</a:t>
                      </a:r>
                      <a:r>
                        <a:rPr lang="fr-FR" sz="1600" dirty="0"/>
                        <a:t> SEGPA</a:t>
                      </a:r>
                    </a:p>
                    <a:p>
                      <a:r>
                        <a:rPr lang="fr-FR" sz="1600" dirty="0"/>
                        <a:t>Professeur référent pour la classe ULIS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Mme LOTODE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Mr DANIBO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Mme GUILLET</a:t>
                      </a:r>
                    </a:p>
                    <a:p>
                      <a:endParaRPr lang="fr-FR" sz="16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825642"/>
                  </a:ext>
                </a:extLst>
              </a:tr>
              <a:tr h="859355">
                <a:tc>
                  <a:txBody>
                    <a:bodyPr/>
                    <a:lstStyle/>
                    <a:p>
                      <a:r>
                        <a:rPr lang="fr-FR" sz="1600" dirty="0"/>
                        <a:t>Responsables de niveaux pour le lycée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MME  MAGNEN Terminale</a:t>
                      </a:r>
                    </a:p>
                    <a:p>
                      <a:r>
                        <a:rPr lang="fr-FR" sz="1400" dirty="0"/>
                        <a:t>Mme MENEC Première</a:t>
                      </a:r>
                    </a:p>
                    <a:p>
                      <a:r>
                        <a:rPr lang="fr-FR" sz="1400" dirty="0"/>
                        <a:t>Mme BURGUIN Seconde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09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35552-EADE-404A-B284-E3678CD9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512" y="362468"/>
            <a:ext cx="3505199" cy="425449"/>
          </a:xfrm>
        </p:spPr>
        <p:txBody>
          <a:bodyPr>
            <a:noAutofit/>
          </a:bodyPr>
          <a:lstStyle/>
          <a:p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Sur le site…</a:t>
            </a:r>
          </a:p>
        </p:txBody>
      </p:sp>
      <p:pic>
        <p:nvPicPr>
          <p:cNvPr id="6" name="Image 5" descr="Une image contenant arbre, herbe, extérieur, maison&#10;&#10;Description générée automatiquement">
            <a:extLst>
              <a:ext uri="{FF2B5EF4-FFF2-40B4-BE49-F238E27FC236}">
                <a16:creationId xmlns:a16="http://schemas.microsoft.com/office/drawing/2014/main" id="{FED4FB08-E0E5-403F-9CA9-EBE19D4B6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4" y="2471182"/>
            <a:ext cx="5580000" cy="25228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3277BBD-D84B-4E24-A224-275229066124}"/>
              </a:ext>
            </a:extLst>
          </p:cNvPr>
          <p:cNvSpPr txBox="1"/>
          <p:nvPr/>
        </p:nvSpPr>
        <p:spPr>
          <a:xfrm>
            <a:off x="6467475" y="362468"/>
            <a:ext cx="5580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/>
                </a:solidFill>
                <a:latin typeface="Comic Sans MS" panose="030F0702030302020204" pitchFamily="66" charset="0"/>
              </a:rPr>
              <a:t>L'Académie De Musique et d'Arts Sacrés (ADMAS)</a:t>
            </a:r>
          </a:p>
          <a:p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Le thabor</a:t>
            </a:r>
          </a:p>
          <a:p>
            <a:pPr marL="0" indent="0">
              <a:buNone/>
            </a:pPr>
            <a:endParaRPr lang="fr-FR" sz="180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L’infirmerie</a:t>
            </a:r>
          </a:p>
          <a:p>
            <a:pPr marL="0" indent="0">
              <a:buNone/>
            </a:pPr>
            <a:endParaRPr lang="fr-FR" sz="180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Le CDI : centre de documentation et d’information</a:t>
            </a:r>
          </a:p>
          <a:p>
            <a:endParaRPr lang="fr-FR" sz="180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Le  bureau de vie scolaire avec une conseillère d’Education</a:t>
            </a:r>
          </a:p>
          <a:p>
            <a:endParaRPr lang="fr-FR" sz="180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/>
                </a:solidFill>
                <a:latin typeface="Comic Sans MS" panose="030F0702030302020204" pitchFamily="66" charset="0"/>
              </a:rPr>
              <a:t>Le  BIO avec une conseillère d’orientation</a:t>
            </a:r>
          </a:p>
          <a:p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/>
                </a:solidFill>
                <a:latin typeface="Comic Sans MS" panose="030F0702030302020204" pitchFamily="66" charset="0"/>
              </a:rPr>
              <a:t>Le foyer</a:t>
            </a:r>
          </a:p>
          <a:p>
            <a:pPr marL="0" indent="0">
              <a:buNone/>
            </a:pPr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/>
                </a:solidFill>
                <a:latin typeface="Comic Sans MS" panose="030F0702030302020204" pitchFamily="66" charset="0"/>
              </a:rPr>
              <a:t>Des salles spécifiques avec du matériel adapté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/>
                </a:solidFill>
                <a:latin typeface="Comic Sans MS" panose="030F0702030302020204" pitchFamily="66" charset="0"/>
              </a:rPr>
              <a:t>Présence de deux informaticiens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Le self</a:t>
            </a:r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7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C76B23-6757-47A0-B293-1E7AAB56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71" y="624110"/>
            <a:ext cx="5673013" cy="682176"/>
          </a:xfrm>
        </p:spPr>
        <p:txBody>
          <a:bodyPr>
            <a:normAutofit/>
          </a:bodyPr>
          <a:lstStyle/>
          <a:p>
            <a:pPr algn="ctr"/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L’arrivée au collège</a:t>
            </a:r>
          </a:p>
        </p:txBody>
      </p:sp>
      <p:pic>
        <p:nvPicPr>
          <p:cNvPr id="5" name="Espace réservé du contenu 4" descr="Une image contenant intérieur, plancher, table, mur&#10;&#10;Description générée automatiquement">
            <a:extLst>
              <a:ext uri="{FF2B5EF4-FFF2-40B4-BE49-F238E27FC236}">
                <a16:creationId xmlns:a16="http://schemas.microsoft.com/office/drawing/2014/main" id="{05302D12-2B2E-4C10-A60E-CBFC01C09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44" y="1965649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36837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3BFD1-AD84-4FD8-A640-732831059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59" y="213177"/>
            <a:ext cx="6769393" cy="976312"/>
          </a:xfrm>
        </p:spPr>
        <p:txBody>
          <a:bodyPr>
            <a:normAutofit fontScale="90000"/>
          </a:bodyPr>
          <a:lstStyle/>
          <a:p>
            <a:r>
              <a:rPr lang="fr-FR" sz="2700">
                <a:solidFill>
                  <a:srgbClr val="C00000"/>
                </a:solidFill>
                <a:latin typeface="Comic Sans MS" panose="030F0702030302020204" pitchFamily="66" charset="0"/>
              </a:rPr>
              <a:t>Un accompagnement dès la fin du primaire</a:t>
            </a:r>
            <a:r>
              <a:rPr lang="fr-FR">
                <a:solidFill>
                  <a:srgbClr val="FF0000"/>
                </a:solidFill>
                <a:latin typeface="Comic Sans MS" panose="030F0702030302020204" pitchFamily="66" charset="0"/>
              </a:rPr>
              <a:t>….</a:t>
            </a:r>
            <a:br>
              <a:rPr lang="fr-FR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732521-0894-46E5-80A0-B372DBCBD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7616" y="1229860"/>
            <a:ext cx="5181600" cy="5414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>
              <a:latin typeface="Comic Sans MS" panose="030F0702030302020204" pitchFamily="66" charset="0"/>
            </a:endParaRPr>
          </a:p>
          <a:p>
            <a:r>
              <a:rPr lang="fr-FR">
                <a:latin typeface="Comic Sans MS" panose="030F0702030302020204" pitchFamily="66" charset="0"/>
              </a:rPr>
              <a:t>Par une communication permanente avec les instituteurs du réseau</a:t>
            </a:r>
          </a:p>
          <a:p>
            <a:endParaRPr lang="fr-FR">
              <a:latin typeface="Comic Sans MS" panose="030F0702030302020204" pitchFamily="66" charset="0"/>
            </a:endParaRPr>
          </a:p>
          <a:p>
            <a:r>
              <a:rPr lang="fr-FR">
                <a:latin typeface="Comic Sans MS" panose="030F0702030302020204" pitchFamily="66" charset="0"/>
              </a:rPr>
              <a:t>Par l’accueil sur le site du collège des élèves de CM2 des écoles du réseau </a:t>
            </a:r>
          </a:p>
          <a:p>
            <a:endParaRPr lang="fr-FR">
              <a:latin typeface="Comic Sans MS" panose="030F0702030302020204" pitchFamily="66" charset="0"/>
            </a:endParaRPr>
          </a:p>
          <a:p>
            <a:r>
              <a:rPr lang="fr-FR">
                <a:latin typeface="Comic Sans MS" panose="030F0702030302020204" pitchFamily="66" charset="0"/>
              </a:rPr>
              <a:t>Par une passation de scolarité du primaire vers le collège par des rencontres avec les instituteurs du réseau.</a:t>
            </a:r>
          </a:p>
          <a:p>
            <a:endParaRPr lang="fr-FR">
              <a:latin typeface="Comic Sans MS" panose="030F0702030302020204" pitchFamily="66" charset="0"/>
            </a:endParaRPr>
          </a:p>
          <a:p>
            <a:r>
              <a:rPr lang="fr-FR">
                <a:latin typeface="Comic Sans MS" panose="030F0702030302020204" pitchFamily="66" charset="0"/>
              </a:rPr>
              <a:t>Par la mise en place d’équipes éducatives de suivi pour les élèves en difficultés ou bénéficiant d’un dispositif d’accompagnement.</a:t>
            </a:r>
          </a:p>
          <a:p>
            <a:pPr marL="0" indent="0">
              <a:buNone/>
            </a:pPr>
            <a:endParaRPr lang="fr-FR"/>
          </a:p>
        </p:txBody>
      </p:sp>
      <p:pic>
        <p:nvPicPr>
          <p:cNvPr id="6" name="Image 5" descr="Une image contenant texte, reine&#10;&#10;Description générée automatiquement">
            <a:extLst>
              <a:ext uri="{FF2B5EF4-FFF2-40B4-BE49-F238E27FC236}">
                <a16:creationId xmlns:a16="http://schemas.microsoft.com/office/drawing/2014/main" id="{B7F0CDA9-399A-480B-99ED-036E227B9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34" y="2493000"/>
            <a:ext cx="4995239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59AFA-C13E-450A-A8BC-B7CD8A44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726" y="570741"/>
            <a:ext cx="3429455" cy="1349111"/>
          </a:xfrm>
        </p:spPr>
        <p:txBody>
          <a:bodyPr>
            <a:noAutofit/>
          </a:bodyPr>
          <a:lstStyle/>
          <a:p>
            <a:pPr algn="ctr"/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Une rentrée en douceur</a:t>
            </a:r>
            <a:r>
              <a:rPr lang="fr-FR" sz="3200" b="1">
                <a:solidFill>
                  <a:srgbClr val="C00000"/>
                </a:solidFill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E4C8AA-5283-4795-ABC3-4CE31629C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012" y="239282"/>
            <a:ext cx="5181600" cy="5621769"/>
          </a:xfrm>
        </p:spPr>
        <p:txBody>
          <a:bodyPr/>
          <a:lstStyle/>
          <a:p>
            <a:pPr marL="0" indent="0">
              <a:buNone/>
            </a:pPr>
            <a:r>
              <a:rPr lang="fr-FR" sz="2400" b="1" i="1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Une semaine d’intégration…</a:t>
            </a:r>
          </a:p>
          <a:p>
            <a:pPr marL="0" indent="0">
              <a:buNone/>
            </a:pPr>
            <a:endParaRPr lang="fr-FR" sz="2400" b="1" i="1" u="sng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fr-FR" b="1" i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Objectifs : 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Pour découvrir les lieux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Mettre en confiance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Apprendre à se connaitre</a:t>
            </a:r>
          </a:p>
          <a:p>
            <a:pPr marL="0" indent="0">
              <a:buNone/>
            </a:pPr>
            <a:endParaRPr lang="fr-FR" dirty="0">
              <a:latin typeface="Comic Sans MS" panose="030F0702030302020204" pitchFamily="66" charset="0"/>
            </a:endParaRPr>
          </a:p>
          <a:p>
            <a:r>
              <a:rPr lang="fr-FR" b="1" i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A travers 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Des temps d’échange avec les camarades de classe et les enseignants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Des formations diverses : CDI, </a:t>
            </a:r>
            <a:r>
              <a:rPr lang="fr-FR" dirty="0" err="1">
                <a:latin typeface="Comic Sans MS" panose="030F0702030302020204" pitchFamily="66" charset="0"/>
              </a:rPr>
              <a:t>Ipads</a:t>
            </a:r>
            <a:r>
              <a:rPr lang="fr-FR" dirty="0">
                <a:latin typeface="Comic Sans MS" panose="030F0702030302020204" pitchFamily="66" charset="0"/>
              </a:rPr>
              <a:t>, règles d’établissement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Une découverte des lieux de manière ludique</a:t>
            </a:r>
          </a:p>
          <a:p>
            <a:endParaRPr lang="fr-FR" dirty="0"/>
          </a:p>
        </p:txBody>
      </p:sp>
      <p:pic>
        <p:nvPicPr>
          <p:cNvPr id="6" name="Image 5" descr="Une image contenant instrument d’écriture, stationnaire, crayon, marqueur&#10;&#10;Description générée automatiquement">
            <a:extLst>
              <a:ext uri="{FF2B5EF4-FFF2-40B4-BE49-F238E27FC236}">
                <a16:creationId xmlns:a16="http://schemas.microsoft.com/office/drawing/2014/main" id="{56F6EB9F-6681-483B-9F52-6B29382B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70545" y="2256090"/>
            <a:ext cx="3165551" cy="303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0">
            <a:extLst>
              <a:ext uri="{FF2B5EF4-FFF2-40B4-BE49-F238E27FC236}">
                <a16:creationId xmlns:a16="http://schemas.microsoft.com/office/drawing/2014/main" id="{F01E7660-30BE-4AD1-939C-8ABBC66EC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F2339E5-4CFB-46BA-A1E6-1F2F5929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714EACA-E00A-47F4-9617-48EF86FC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D643816-3096-4530-BAC2-B7799760D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481B6B9-DFCC-4B58-B517-C90F77008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3AD10B5-BAA3-43BF-AB59-8B0E610B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8CBC7E8-2093-422A-B1DF-548212F5E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CD4C1E-0C60-49F4-9940-2EC2B351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EBDC8A-E0EA-4C61-9A07-F87965F30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6AB17E4-FFC1-40A6-8716-4DA6E7E2E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B82752-3697-40F0-A707-455553AE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6E341FE-2212-45E9-9AC6-689D6A7A0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0DDF26F-4245-4642-8C13-878C6ABE4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6" name="Group 24">
            <a:extLst>
              <a:ext uri="{FF2B5EF4-FFF2-40B4-BE49-F238E27FC236}">
                <a16:creationId xmlns:a16="http://schemas.microsoft.com/office/drawing/2014/main" id="{E2F0A64F-6E97-407F-905F-CFB60C87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6B2CD8E6-069E-402A-B6AC-FF005140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A6CA6D01-96EA-411D-B14A-86F2AFDBD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69CFD19D-A122-4CB2-866A-479CA3A5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9F6C159-EFEF-4092-B1F1-7AB7F5A44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3A1E13BE-E59A-46EA-8C13-190FCBC3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4872D65B-9C5F-405F-BCCD-D61CB856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F6590D24-F49D-498F-A9A5-9CF6B0951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F7AFD90D-3869-4EB4-A43D-A59A0583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226A884C-1C5B-4789-8BED-CA2815F2B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54FC0D3F-819F-41B1-BFC2-FA3443FB4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39E654C-F067-4053-881C-7D53C2E60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44A0F15-BA31-4A9E-A48B-2F1D0E2CE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7" name="Rectangle 38">
            <a:extLst>
              <a:ext uri="{FF2B5EF4-FFF2-40B4-BE49-F238E27FC236}">
                <a16:creationId xmlns:a16="http://schemas.microsoft.com/office/drawing/2014/main" id="{62631CC7-E8DA-4782-ADDD-F97B25E40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5D16879A-58B6-4F6B-8688-42B28FE10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9" name="Rectangle 42">
            <a:extLst>
              <a:ext uri="{FF2B5EF4-FFF2-40B4-BE49-F238E27FC236}">
                <a16:creationId xmlns:a16="http://schemas.microsoft.com/office/drawing/2014/main" id="{51C6D932-DFF5-4EAB-9FB1-5073B3305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8574" y="3962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4" descr="Une image contenant personne, extérieur, bâtiment, ciel&#10;&#10;Description générée avec un niveau de confiance très élevé">
            <a:extLst>
              <a:ext uri="{FF2B5EF4-FFF2-40B4-BE49-F238E27FC236}">
                <a16:creationId xmlns:a16="http://schemas.microsoft.com/office/drawing/2014/main" id="{16DA7B90-3F2D-48A5-AA54-12D17723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835" y="2976664"/>
            <a:ext cx="5303959" cy="352713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77723AA-FA44-4364-B966-2204E6BCB34D}"/>
              </a:ext>
            </a:extLst>
          </p:cNvPr>
          <p:cNvSpPr txBox="1"/>
          <p:nvPr/>
        </p:nvSpPr>
        <p:spPr>
          <a:xfrm>
            <a:off x="313983" y="256542"/>
            <a:ext cx="6120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u="sng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Journée d’intégration à l’île aux Moines</a:t>
            </a:r>
          </a:p>
          <a:p>
            <a:endParaRPr lang="fr-FR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Espace réservé du contenu 4">
            <a:extLst>
              <a:ext uri="{FF2B5EF4-FFF2-40B4-BE49-F238E27FC236}">
                <a16:creationId xmlns:a16="http://schemas.microsoft.com/office/drawing/2014/main" id="{CAED7C91-9A20-40DA-BFB7-5838D12A6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783" y="317231"/>
            <a:ext cx="3354470" cy="26268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22AACF-A60F-40C1-BCEA-94135F50C06C}"/>
              </a:ext>
            </a:extLst>
          </p:cNvPr>
          <p:cNvSpPr txBox="1"/>
          <p:nvPr/>
        </p:nvSpPr>
        <p:spPr>
          <a:xfrm>
            <a:off x="155823" y="1342771"/>
            <a:ext cx="625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En matinée, découverte de l’île par des jeux et des défis </a:t>
            </a:r>
          </a:p>
        </p:txBody>
      </p:sp>
      <p:pic>
        <p:nvPicPr>
          <p:cNvPr id="7" name="Image 6" descr="Une image contenant personne, foule&#10;&#10;Description générée automatiquement">
            <a:extLst>
              <a:ext uri="{FF2B5EF4-FFF2-40B4-BE49-F238E27FC236}">
                <a16:creationId xmlns:a16="http://schemas.microsoft.com/office/drawing/2014/main" id="{4EDDCA2F-6B6C-411B-8F3F-122C8E749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9" y="2400992"/>
            <a:ext cx="4416000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Une image contenant extérieur, ciel, arbre, terrain&#10;&#10;Description générée avec un niveau de confiance très élevé">
            <a:extLst>
              <a:ext uri="{FF2B5EF4-FFF2-40B4-BE49-F238E27FC236}">
                <a16:creationId xmlns:a16="http://schemas.microsoft.com/office/drawing/2014/main" id="{898B7858-340E-4814-8A4E-EF2630821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370" y="2432465"/>
            <a:ext cx="5244860" cy="3494204"/>
          </a:xfrm>
          <a:prstGeom prst="rect">
            <a:avLst/>
          </a:prstGeom>
        </p:spPr>
      </p:pic>
      <p:pic>
        <p:nvPicPr>
          <p:cNvPr id="6" name="Image 8" descr="Une image contenant ciel, personne, extérieur, terrain&#10;&#10;Description générée avec un niveau de confiance très élevé">
            <a:extLst>
              <a:ext uri="{FF2B5EF4-FFF2-40B4-BE49-F238E27FC236}">
                <a16:creationId xmlns:a16="http://schemas.microsoft.com/office/drawing/2014/main" id="{2F35EF9D-F7BD-4D94-BD72-BA3EDAB2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230" y="838899"/>
            <a:ext cx="5201728" cy="34654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B7770A0-7234-4B9A-B185-E8A4EA93F2F3}"/>
              </a:ext>
            </a:extLst>
          </p:cNvPr>
          <p:cNvSpPr txBox="1"/>
          <p:nvPr/>
        </p:nvSpPr>
        <p:spPr>
          <a:xfrm>
            <a:off x="1778928" y="838899"/>
            <a:ext cx="461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Tous ensemble pour un grand pique-nique</a:t>
            </a:r>
          </a:p>
        </p:txBody>
      </p:sp>
    </p:spTree>
    <p:extLst>
      <p:ext uri="{BB962C8B-B14F-4D97-AF65-F5344CB8AC3E}">
        <p14:creationId xmlns:p14="http://schemas.microsoft.com/office/powerpoint/2010/main" val="234252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840</Words>
  <Application>Microsoft Office PowerPoint</Application>
  <PresentationFormat>Grand écran</PresentationFormat>
  <Paragraphs>168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Century Gothic</vt:lpstr>
      <vt:lpstr>Comic Sans MS</vt:lpstr>
      <vt:lpstr>Wingdings</vt:lpstr>
      <vt:lpstr>Wingdings 3</vt:lpstr>
      <vt:lpstr>Brin</vt:lpstr>
      <vt:lpstr>Groupe scolaire: Collège-Lycée Sainte-Anne Saint-Louis   </vt:lpstr>
      <vt:lpstr>Les effectifs</vt:lpstr>
      <vt:lpstr>Une équipe de direction à l’écoute </vt:lpstr>
      <vt:lpstr>Sur le site…</vt:lpstr>
      <vt:lpstr>L’arrivée au collège</vt:lpstr>
      <vt:lpstr>Un accompagnement dès la fin du primaire…. </vt:lpstr>
      <vt:lpstr>Une rentrée en douceur…</vt:lpstr>
      <vt:lpstr>Présentation PowerPoint</vt:lpstr>
      <vt:lpstr>Présentation PowerPoint</vt:lpstr>
      <vt:lpstr>Présentation PowerPoint</vt:lpstr>
      <vt:lpstr>Les cours peuvent alors commencer…</vt:lpstr>
      <vt:lpstr>Présentation PowerPoint</vt:lpstr>
      <vt:lpstr>Présentation PowerPoint</vt:lpstr>
      <vt:lpstr>Présentation PowerPoint</vt:lpstr>
      <vt:lpstr>Activités</vt:lpstr>
      <vt:lpstr>Interventions extérieures</vt:lpstr>
      <vt:lpstr>Projets </vt:lpstr>
      <vt:lpstr>Sorties</vt:lpstr>
      <vt:lpstr>Paroles d’élèves….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au collège-lycée Sainte-Anne</dc:title>
  <dc:creator>Christiane FEVRIER</dc:creator>
  <cp:lastModifiedBy>Christiane FEVRIER</cp:lastModifiedBy>
  <cp:revision>7</cp:revision>
  <dcterms:created xsi:type="dcterms:W3CDTF">2022-01-17T20:23:45Z</dcterms:created>
  <dcterms:modified xsi:type="dcterms:W3CDTF">2022-09-07T09:44:00Z</dcterms:modified>
</cp:coreProperties>
</file>